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4"/>
  </p:sldMasterIdLst>
  <p:sldIdLst>
    <p:sldId id="256" r:id="rId5"/>
    <p:sldId id="257" r:id="rId6"/>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162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Weinstein" userId="b555081d-a630-4918-8b6e-dce7a8141819" providerId="ADAL" clId="{EA568324-1F22-4A73-AC68-F334E0C77DCB}"/>
    <pc:docChg chg="modSld">
      <pc:chgData name="Stephanie Weinstein" userId="b555081d-a630-4918-8b6e-dce7a8141819" providerId="ADAL" clId="{EA568324-1F22-4A73-AC68-F334E0C77DCB}" dt="2025-04-26T23:14:48.459" v="174" actId="14100"/>
      <pc:docMkLst>
        <pc:docMk/>
      </pc:docMkLst>
      <pc:sldChg chg="modSp mod">
        <pc:chgData name="Stephanie Weinstein" userId="b555081d-a630-4918-8b6e-dce7a8141819" providerId="ADAL" clId="{EA568324-1F22-4A73-AC68-F334E0C77DCB}" dt="2025-04-26T23:14:48.459" v="174" actId="14100"/>
        <pc:sldMkLst>
          <pc:docMk/>
          <pc:sldMk cId="725838629" sldId="257"/>
        </pc:sldMkLst>
        <pc:spChg chg="mod">
          <ac:chgData name="Stephanie Weinstein" userId="b555081d-a630-4918-8b6e-dce7a8141819" providerId="ADAL" clId="{EA568324-1F22-4A73-AC68-F334E0C77DCB}" dt="2025-04-22T17:34:50.367" v="135" actId="20577"/>
          <ac:spMkLst>
            <pc:docMk/>
            <pc:sldMk cId="725838629" sldId="257"/>
            <ac:spMk id="4" creationId="{0999FA52-C57B-C489-BCB0-C3D1D7C013F4}"/>
          </ac:spMkLst>
        </pc:spChg>
        <pc:spChg chg="mod">
          <ac:chgData name="Stephanie Weinstein" userId="b555081d-a630-4918-8b6e-dce7a8141819" providerId="ADAL" clId="{EA568324-1F22-4A73-AC68-F334E0C77DCB}" dt="2025-04-22T20:21:01.308" v="170" actId="20577"/>
          <ac:spMkLst>
            <pc:docMk/>
            <pc:sldMk cId="725838629" sldId="257"/>
            <ac:spMk id="5" creationId="{10F974FA-9A49-26BF-B79C-AE466BFAC923}"/>
          </ac:spMkLst>
        </pc:spChg>
        <pc:spChg chg="mod">
          <ac:chgData name="Stephanie Weinstein" userId="b555081d-a630-4918-8b6e-dce7a8141819" providerId="ADAL" clId="{EA568324-1F22-4A73-AC68-F334E0C77DCB}" dt="2025-04-26T23:14:48.459" v="174" actId="14100"/>
          <ac:spMkLst>
            <pc:docMk/>
            <pc:sldMk cId="725838629" sldId="257"/>
            <ac:spMk id="6" creationId="{86F4F259-B4F3-940B-037D-34151FC53E6F}"/>
          </ac:spMkLst>
        </pc:spChg>
        <pc:spChg chg="mod">
          <ac:chgData name="Stephanie Weinstein" userId="b555081d-a630-4918-8b6e-dce7a8141819" providerId="ADAL" clId="{EA568324-1F22-4A73-AC68-F334E0C77DCB}" dt="2025-04-22T17:34:10.582" v="23" actId="114"/>
          <ac:spMkLst>
            <pc:docMk/>
            <pc:sldMk cId="725838629" sldId="257"/>
            <ac:spMk id="8" creationId="{D2458891-6CDD-608F-D522-B3B2942A6DB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4/26/2025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257043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4/26/2025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01469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4/26/2025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4108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4/26/2025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357985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4/26/2025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556821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4/26/2025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558383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4/26/2025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060314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4/26/2025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058889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4/26/2025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73900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4/26/2025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852644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4/26/2025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777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4/26/2025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40062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1" r:id="rId6"/>
    <p:sldLayoutId id="2147483687" r:id="rId7"/>
    <p:sldLayoutId id="2147483688" r:id="rId8"/>
    <p:sldLayoutId id="2147483689" r:id="rId9"/>
    <p:sldLayoutId id="2147483690" r:id="rId10"/>
    <p:sldLayoutId id="2147483692"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4" name="Picture 3">
            <a:extLst>
              <a:ext uri="{FF2B5EF4-FFF2-40B4-BE49-F238E27FC236}">
                <a16:creationId xmlns:a16="http://schemas.microsoft.com/office/drawing/2014/main" id="{43C0D33B-A7E8-8B6E-B8A2-C62A94FFC294}"/>
              </a:ext>
            </a:extLst>
          </p:cNvPr>
          <p:cNvPicPr>
            <a:picLocks noChangeAspect="1"/>
          </p:cNvPicPr>
          <p:nvPr/>
        </p:nvPicPr>
        <p:blipFill>
          <a:blip r:embed="rId2">
            <a:extLst>
              <a:ext uri="{28A0092B-C50C-407E-A947-70E740481C1C}">
                <a14:useLocalDpi xmlns:a14="http://schemas.microsoft.com/office/drawing/2010/main" val="0"/>
              </a:ext>
            </a:extLst>
          </a:blip>
          <a:srcRect t="12203" b="31547"/>
          <a:stretch/>
        </p:blipFill>
        <p:spPr>
          <a:xfrm>
            <a:off x="20" y="10"/>
            <a:ext cx="9143980" cy="6857990"/>
          </a:xfrm>
          <a:prstGeom prst="rect">
            <a:avLst/>
          </a:prstGeom>
        </p:spPr>
      </p:pic>
      <p:sp>
        <p:nvSpPr>
          <p:cNvPr id="22" name="Rectangle 21">
            <a:extLst>
              <a:ext uri="{FF2B5EF4-FFF2-40B4-BE49-F238E27FC236}">
                <a16:creationId xmlns:a16="http://schemas.microsoft.com/office/drawing/2014/main" id="{36136311-C81B-47C5-AE0A-5641A5A595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7450" y="1066800"/>
            <a:ext cx="3511296" cy="4724400"/>
          </a:xfrm>
          <a:prstGeom prst="rect">
            <a:avLst/>
          </a:prstGeom>
          <a:solidFill>
            <a:schemeClr val="bg1">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CB1E3B34-00A1-5DD7-7403-30797471C97C}"/>
              </a:ext>
            </a:extLst>
          </p:cNvPr>
          <p:cNvSpPr>
            <a:spLocks noGrp="1"/>
          </p:cNvSpPr>
          <p:nvPr>
            <p:ph type="ctrTitle"/>
          </p:nvPr>
        </p:nvSpPr>
        <p:spPr>
          <a:xfrm>
            <a:off x="5827291" y="1562101"/>
            <a:ext cx="2913426" cy="2738530"/>
          </a:xfrm>
        </p:spPr>
        <p:txBody>
          <a:bodyPr anchor="t">
            <a:normAutofit fontScale="90000"/>
          </a:bodyPr>
          <a:lstStyle/>
          <a:p>
            <a:r>
              <a:rPr lang="en-CA" sz="2400" dirty="0"/>
              <a:t>NAMES OF PLANT or ANIMAL</a:t>
            </a:r>
            <a:br>
              <a:rPr lang="en-CA" sz="2400" dirty="0"/>
            </a:br>
            <a:r>
              <a:rPr lang="en-CA" sz="2400" dirty="0"/>
              <a:t>Salmonberry</a:t>
            </a:r>
            <a:br>
              <a:rPr lang="en-CA" sz="2400" dirty="0"/>
            </a:br>
            <a:r>
              <a:rPr lang="en-CA" sz="2400" i="1" dirty="0"/>
              <a:t>Rubus spectabilis</a:t>
            </a:r>
            <a:br>
              <a:rPr lang="en-CA" sz="2400" dirty="0"/>
            </a:br>
            <a:br>
              <a:rPr lang="en-CA" sz="4200" dirty="0"/>
            </a:br>
            <a:endParaRPr lang="en-CA" sz="4200" dirty="0"/>
          </a:p>
        </p:txBody>
      </p:sp>
      <p:sp>
        <p:nvSpPr>
          <p:cNvPr id="3" name="Subtitle 2">
            <a:extLst>
              <a:ext uri="{FF2B5EF4-FFF2-40B4-BE49-F238E27FC236}">
                <a16:creationId xmlns:a16="http://schemas.microsoft.com/office/drawing/2014/main" id="{273D81EA-CEB3-7A3B-8292-28638B8FA128}"/>
              </a:ext>
            </a:extLst>
          </p:cNvPr>
          <p:cNvSpPr>
            <a:spLocks noGrp="1"/>
          </p:cNvSpPr>
          <p:nvPr>
            <p:ph type="subTitle" idx="1"/>
          </p:nvPr>
        </p:nvSpPr>
        <p:spPr>
          <a:xfrm>
            <a:off x="5827291" y="4321622"/>
            <a:ext cx="2859786" cy="941832"/>
          </a:xfrm>
        </p:spPr>
        <p:txBody>
          <a:bodyPr>
            <a:normAutofit fontScale="85000" lnSpcReduction="20000"/>
          </a:bodyPr>
          <a:lstStyle/>
          <a:p>
            <a:r>
              <a:rPr lang="en-CA" sz="1700" dirty="0"/>
              <a:t>Indigenous name</a:t>
            </a:r>
          </a:p>
          <a:p>
            <a:r>
              <a:rPr lang="en-CA" sz="1600" b="0" i="0" cap="none" dirty="0">
                <a:effectLst/>
                <a:latin typeface="Red Hat Display"/>
              </a:rPr>
              <a:t>ELILE </a:t>
            </a:r>
            <a:r>
              <a:rPr lang="en-CA" sz="1600" b="0" i="0" dirty="0">
                <a:effectLst/>
                <a:latin typeface="Red Hat Display"/>
              </a:rPr>
              <a:t>IȽĆ</a:t>
            </a:r>
            <a:r>
              <a:rPr lang="en-CA" sz="1600" b="0" cap="none" dirty="0">
                <a:solidFill>
                  <a:srgbClr val="001026"/>
                </a:solidFill>
                <a:latin typeface="Red Hat Display"/>
              </a:rPr>
              <a:t> </a:t>
            </a:r>
            <a:r>
              <a:rPr lang="en-CA" sz="1700" b="0" cap="none" dirty="0">
                <a:latin typeface="Red Hat Display"/>
              </a:rPr>
              <a:t>(in </a:t>
            </a:r>
            <a:r>
              <a:rPr lang="en-CA" sz="1600" b="0" i="0" dirty="0">
                <a:effectLst/>
                <a:latin typeface="Red Hat Display"/>
              </a:rPr>
              <a:t>SENĆOŦEN; WSAANAC nation</a:t>
            </a:r>
            <a:r>
              <a:rPr lang="en-CA" sz="1600" b="0" i="0" cap="none" dirty="0">
                <a:effectLst/>
                <a:latin typeface="Red Hat Display"/>
              </a:rPr>
              <a:t>) </a:t>
            </a:r>
            <a:endParaRPr lang="en-CA" sz="1600" b="0" i="0" dirty="0">
              <a:effectLst/>
              <a:latin typeface="Red Hat Display"/>
            </a:endParaRPr>
          </a:p>
        </p:txBody>
      </p:sp>
      <p:cxnSp>
        <p:nvCxnSpPr>
          <p:cNvPr id="20" name="Straight Connector 19">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214276" y="4021799"/>
            <a:ext cx="0" cy="3518154"/>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089934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99FA52-C57B-C489-BCB0-C3D1D7C013F4}"/>
              </a:ext>
            </a:extLst>
          </p:cNvPr>
          <p:cNvSpPr>
            <a:spLocks noGrp="1"/>
          </p:cNvSpPr>
          <p:nvPr>
            <p:ph type="title"/>
          </p:nvPr>
        </p:nvSpPr>
        <p:spPr>
          <a:xfrm>
            <a:off x="121920" y="731593"/>
            <a:ext cx="3960997" cy="923330"/>
          </a:xfrm>
          <a:ln>
            <a:solidFill>
              <a:schemeClr val="tx1"/>
            </a:solidFill>
          </a:ln>
        </p:spPr>
        <p:txBody>
          <a:bodyPr>
            <a:normAutofit/>
          </a:bodyPr>
          <a:lstStyle/>
          <a:p>
            <a:r>
              <a:rPr lang="en-CA" sz="1800" dirty="0"/>
              <a:t>Primary Uses</a:t>
            </a:r>
            <a:br>
              <a:rPr lang="en-CA" sz="2400" dirty="0"/>
            </a:br>
            <a:r>
              <a:rPr lang="en-CA" sz="1300" i="1" dirty="0"/>
              <a:t>(e.g. food, medicine, materials, spiritual)</a:t>
            </a:r>
            <a:br>
              <a:rPr lang="en-CA" sz="1300" i="1" dirty="0"/>
            </a:br>
            <a:r>
              <a:rPr lang="en-CA" sz="1300" dirty="0"/>
              <a:t>Food, Medicine</a:t>
            </a:r>
            <a:endParaRPr lang="en-CA" sz="1300" i="1" dirty="0"/>
          </a:p>
        </p:txBody>
      </p:sp>
      <p:sp>
        <p:nvSpPr>
          <p:cNvPr id="5" name="Content Placeholder 4">
            <a:extLst>
              <a:ext uri="{FF2B5EF4-FFF2-40B4-BE49-F238E27FC236}">
                <a16:creationId xmlns:a16="http://schemas.microsoft.com/office/drawing/2014/main" id="{10F974FA-9A49-26BF-B79C-AE466BFAC923}"/>
              </a:ext>
            </a:extLst>
          </p:cNvPr>
          <p:cNvSpPr>
            <a:spLocks noGrp="1"/>
          </p:cNvSpPr>
          <p:nvPr>
            <p:ph idx="1"/>
          </p:nvPr>
        </p:nvSpPr>
        <p:spPr>
          <a:xfrm>
            <a:off x="4246880" y="203200"/>
            <a:ext cx="4673601" cy="4839213"/>
          </a:xfrm>
          <a:ln>
            <a:solidFill>
              <a:schemeClr val="tx1"/>
            </a:solidFill>
          </a:ln>
        </p:spPr>
        <p:txBody>
          <a:bodyPr/>
          <a:lstStyle/>
          <a:p>
            <a:pPr marL="0" indent="0" algn="ctr">
              <a:buNone/>
            </a:pPr>
            <a:r>
              <a:rPr lang="en-CA" sz="2000" b="1" dirty="0"/>
              <a:t>Knowledge and Uses</a:t>
            </a:r>
          </a:p>
          <a:p>
            <a:r>
              <a:rPr lang="en-CA" sz="1600" dirty="0"/>
              <a:t>Salmonberry shoots can be peeled and eaten raw or steamed, as a first spring food.</a:t>
            </a:r>
          </a:p>
          <a:p>
            <a:r>
              <a:rPr lang="en-CA" sz="1600" dirty="0"/>
              <a:t>Salmonberry bark can be used to treat cuts.</a:t>
            </a:r>
          </a:p>
          <a:p>
            <a:r>
              <a:rPr lang="en-CA" sz="1600" dirty="0"/>
              <a:t>Medicinal tea is made from the stems.</a:t>
            </a:r>
          </a:p>
          <a:p>
            <a:r>
              <a:rPr lang="en-CA" sz="1600" dirty="0"/>
              <a:t>And, of course, the berries are delicious! Make sure to harvest responsibly and leave most for the wildlife.</a:t>
            </a:r>
          </a:p>
          <a:p>
            <a:r>
              <a:rPr lang="en-CA" sz="1600" dirty="0"/>
              <a:t>Salmonberry patches were managed by burning them in the fall which helps new shoots to grow.</a:t>
            </a:r>
          </a:p>
          <a:p>
            <a:r>
              <a:rPr lang="en-CA" sz="1600" dirty="0"/>
              <a:t>The Swainson’s thrush is also called the Salmonberry bird. There is a story about how his song helps to ripen the salmonberries. </a:t>
            </a:r>
          </a:p>
          <a:p>
            <a:pPr marL="0" indent="0">
              <a:buNone/>
            </a:pPr>
            <a:endParaRPr lang="en-CA" sz="1600" dirty="0"/>
          </a:p>
        </p:txBody>
      </p:sp>
      <p:sp>
        <p:nvSpPr>
          <p:cNvPr id="6" name="Text Placeholder 5">
            <a:extLst>
              <a:ext uri="{FF2B5EF4-FFF2-40B4-BE49-F238E27FC236}">
                <a16:creationId xmlns:a16="http://schemas.microsoft.com/office/drawing/2014/main" id="{86F4F259-B4F3-940B-037D-34151FC53E6F}"/>
              </a:ext>
            </a:extLst>
          </p:cNvPr>
          <p:cNvSpPr>
            <a:spLocks noGrp="1"/>
          </p:cNvSpPr>
          <p:nvPr>
            <p:ph type="body" sz="half" idx="2"/>
          </p:nvPr>
        </p:nvSpPr>
        <p:spPr>
          <a:xfrm>
            <a:off x="121920" y="1733150"/>
            <a:ext cx="3960997" cy="3309263"/>
          </a:xfrm>
          <a:ln>
            <a:solidFill>
              <a:schemeClr val="tx1"/>
            </a:solidFill>
          </a:ln>
        </p:spPr>
        <p:txBody>
          <a:bodyPr/>
          <a:lstStyle/>
          <a:p>
            <a:r>
              <a:rPr lang="en-CA" sz="1800" b="1" dirty="0"/>
              <a:t>Description </a:t>
            </a:r>
          </a:p>
          <a:p>
            <a:r>
              <a:rPr lang="en-CA" dirty="0"/>
              <a:t>A thorny shrub related to raspberry that grows up to 3 m tall with pink flowers. It produces delicious yellow, orange, and red berries in the summer. It grows in moist forests and along streams. It’s common at NAME of local place. Include other details such as if it is toxic, how to tell it apart from other similar species. </a:t>
            </a:r>
          </a:p>
        </p:txBody>
      </p:sp>
      <p:sp>
        <p:nvSpPr>
          <p:cNvPr id="7" name="TextBox 6">
            <a:extLst>
              <a:ext uri="{FF2B5EF4-FFF2-40B4-BE49-F238E27FC236}">
                <a16:creationId xmlns:a16="http://schemas.microsoft.com/office/drawing/2014/main" id="{BC1039E2-80EE-3461-B039-2725944FCCC7}"/>
              </a:ext>
            </a:extLst>
          </p:cNvPr>
          <p:cNvSpPr txBox="1"/>
          <p:nvPr/>
        </p:nvSpPr>
        <p:spPr>
          <a:xfrm>
            <a:off x="121920" y="5120640"/>
            <a:ext cx="8798560" cy="1631216"/>
          </a:xfrm>
          <a:prstGeom prst="rect">
            <a:avLst/>
          </a:prstGeom>
          <a:noFill/>
          <a:ln>
            <a:solidFill>
              <a:schemeClr val="tx1"/>
            </a:solidFill>
          </a:ln>
        </p:spPr>
        <p:txBody>
          <a:bodyPr wrap="square" rtlCol="0">
            <a:spAutoFit/>
          </a:bodyPr>
          <a:lstStyle/>
          <a:p>
            <a:r>
              <a:rPr lang="en-CA" b="1" dirty="0"/>
              <a:t>Relationships </a:t>
            </a:r>
            <a:r>
              <a:rPr lang="en-CA" sz="1600" i="1" dirty="0"/>
              <a:t>(e.g. Conservation notes, harvest guidelines, ecological connections or threats)</a:t>
            </a:r>
          </a:p>
          <a:p>
            <a:r>
              <a:rPr lang="en-CA" sz="1600" dirty="0"/>
              <a:t>Rufous hummingbirds rely on salmonberry flower nectar in the early spring during their migration, and many animals eat the fruits. Invasive Himalayan blackberry can take over salmonberry habitat and doesn’t support as much wildlife because it flowers and produces fruit later in the summer, after many birds (who need energy from the fruit) are done nesting. </a:t>
            </a:r>
          </a:p>
          <a:p>
            <a:endParaRPr lang="en-CA" dirty="0"/>
          </a:p>
        </p:txBody>
      </p:sp>
      <p:sp>
        <p:nvSpPr>
          <p:cNvPr id="8" name="Title 3">
            <a:extLst>
              <a:ext uri="{FF2B5EF4-FFF2-40B4-BE49-F238E27FC236}">
                <a16:creationId xmlns:a16="http://schemas.microsoft.com/office/drawing/2014/main" id="{D2458891-6CDD-608F-D522-B3B2942A6DBD}"/>
              </a:ext>
            </a:extLst>
          </p:cNvPr>
          <p:cNvSpPr txBox="1">
            <a:spLocks/>
          </p:cNvSpPr>
          <p:nvPr/>
        </p:nvSpPr>
        <p:spPr>
          <a:xfrm>
            <a:off x="121920" y="109264"/>
            <a:ext cx="3960997" cy="461665"/>
          </a:xfrm>
          <a:prstGeom prst="rect">
            <a:avLst/>
          </a:prstGeom>
          <a:ln>
            <a:solidFill>
              <a:schemeClr val="tx1"/>
            </a:solidFill>
          </a:ln>
        </p:spPr>
        <p:txBody>
          <a:bodyPr vert="horz" lIns="91440" tIns="45720" rIns="91440" bIns="45720" rtlCol="0" anchor="t">
            <a:normAutofit fontScale="97500"/>
          </a:bodyPr>
          <a:lstStyle>
            <a:lvl1pPr algn="l" defTabSz="914400" rtl="0" eaLnBrk="1" latinLnBrk="0" hangingPunct="1">
              <a:lnSpc>
                <a:spcPct val="100000"/>
              </a:lnSpc>
              <a:spcBef>
                <a:spcPct val="0"/>
              </a:spcBef>
              <a:buNone/>
              <a:defRPr sz="3600" b="1" kern="1200">
                <a:solidFill>
                  <a:schemeClr val="tx1"/>
                </a:solidFill>
                <a:latin typeface="+mj-lt"/>
                <a:ea typeface="+mj-ea"/>
                <a:cs typeface="+mj-cs"/>
              </a:defRPr>
            </a:lvl1pPr>
          </a:lstStyle>
          <a:p>
            <a:r>
              <a:rPr lang="en-CA" sz="2400" dirty="0"/>
              <a:t>Salmonberry </a:t>
            </a:r>
            <a:r>
              <a:rPr lang="en-CA" sz="2400" i="1" dirty="0"/>
              <a:t>(Example)</a:t>
            </a:r>
          </a:p>
        </p:txBody>
      </p:sp>
    </p:spTree>
    <p:extLst>
      <p:ext uri="{BB962C8B-B14F-4D97-AF65-F5344CB8AC3E}">
        <p14:creationId xmlns:p14="http://schemas.microsoft.com/office/powerpoint/2010/main" val="725838629"/>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1132F75B8AC5488D438E1E3D081148" ma:contentTypeVersion="20" ma:contentTypeDescription="Create a new document." ma:contentTypeScope="" ma:versionID="ff2e267f842f14b374f8b63aba3f9854">
  <xsd:schema xmlns:xsd="http://www.w3.org/2001/XMLSchema" xmlns:xs="http://www.w3.org/2001/XMLSchema" xmlns:p="http://schemas.microsoft.com/office/2006/metadata/properties" xmlns:ns2="b76b8209-0e1a-4afa-88f7-2814662bd089" xmlns:ns3="cac95027-40f9-4175-9bc3-6113c5f50e4a" xmlns:ns4="98a71ac2-bc84-4f00-9df0-e7705aff80cd" targetNamespace="http://schemas.microsoft.com/office/2006/metadata/properties" ma:root="true" ma:fieldsID="a64250813fa4f9b491c12a8c2fcd5b9c" ns2:_="" ns3:_="" ns4:_="">
    <xsd:import namespace="b76b8209-0e1a-4afa-88f7-2814662bd089"/>
    <xsd:import namespace="cac95027-40f9-4175-9bc3-6113c5f50e4a"/>
    <xsd:import namespace="98a71ac2-bc84-4f00-9df0-e7705aff80c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Numbe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6b8209-0e1a-4afa-88f7-2814662bd0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686452d-d646-40ab-a848-10a8eb89802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Number" ma:index="26" nillable="true" ma:displayName="Number" ma:description="Number" ma:format="Dropdown" ma:internalName="Number" ma:percentage="FALSE">
      <xsd:simpleType>
        <xsd:restriction base="dms:Number"/>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c95027-40f9-4175-9bc3-6113c5f50e4a"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a71ac2-bc84-4f00-9df0-e7705aff80c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c52ef3da-fedc-44fc-941d-d588d42e8769}" ma:internalName="TaxCatchAll" ma:showField="CatchAllData" ma:web="98a71ac2-bc84-4f00-9df0-e7705aff80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8a71ac2-bc84-4f00-9df0-e7705aff80cd" xsi:nil="true"/>
    <Number xmlns="b76b8209-0e1a-4afa-88f7-2814662bd089" xsi:nil="true"/>
    <lcf76f155ced4ddcb4097134ff3c332f xmlns="b76b8209-0e1a-4afa-88f7-2814662bd08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268C7C4-FB27-4A75-9194-21141F6188CB}">
  <ds:schemaRefs>
    <ds:schemaRef ds:uri="http://schemas.microsoft.com/sharepoint/v3/contenttype/forms"/>
  </ds:schemaRefs>
</ds:datastoreItem>
</file>

<file path=customXml/itemProps2.xml><?xml version="1.0" encoding="utf-8"?>
<ds:datastoreItem xmlns:ds="http://schemas.openxmlformats.org/officeDocument/2006/customXml" ds:itemID="{0CAC16AD-BA5B-49D4-B185-831D506AD3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6b8209-0e1a-4afa-88f7-2814662bd089"/>
    <ds:schemaRef ds:uri="cac95027-40f9-4175-9bc3-6113c5f50e4a"/>
    <ds:schemaRef ds:uri="98a71ac2-bc84-4f00-9df0-e7705aff80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716337-0A63-4E99-A1C5-1D0439461D70}">
  <ds:schemaRefs>
    <ds:schemaRef ds:uri="http://schemas.microsoft.com/office/2006/metadata/properties"/>
    <ds:schemaRef ds:uri="http://schemas.microsoft.com/office/infopath/2007/PartnerControls"/>
    <ds:schemaRef ds:uri="98a71ac2-bc84-4f00-9df0-e7705aff80cd"/>
    <ds:schemaRef ds:uri="b76b8209-0e1a-4afa-88f7-2814662bd089"/>
  </ds:schemaRefs>
</ds:datastoreItem>
</file>

<file path=docProps/app.xml><?xml version="1.0" encoding="utf-8"?>
<Properties xmlns="http://schemas.openxmlformats.org/officeDocument/2006/extended-properties" xmlns:vt="http://schemas.openxmlformats.org/officeDocument/2006/docPropsVTypes">
  <Template>Office Theme</Template>
  <TotalTime>65</TotalTime>
  <Words>295</Words>
  <Application>Microsoft Office PowerPoint</Application>
  <PresentationFormat>Letter Paper (8.5x11 in)</PresentationFormat>
  <Paragraphs>16</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Grandview Display</vt:lpstr>
      <vt:lpstr>Red Hat Display</vt:lpstr>
      <vt:lpstr>DashVTI</vt:lpstr>
      <vt:lpstr>NAMES OF PLANT or ANIMAL Salmonberry Rubus spectabilis  </vt:lpstr>
      <vt:lpstr>Primary Uses (e.g. food, medicine, materials, spiritual) Food, Medicine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Stephanie Weinstein</dc:creator>
  <cp:lastModifiedBy>Stephanie Weinstein</cp:lastModifiedBy>
  <cp:revision>1</cp:revision>
  <dcterms:created xsi:type="dcterms:W3CDTF">2025-04-22T16:29:20Z</dcterms:created>
  <dcterms:modified xsi:type="dcterms:W3CDTF">2025-04-26T23:14:48Z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0x010100541132F75B8AC5488D438E1E3D081148</vt:lpwstr>
  </property>
  <property fmtid="{D5CDD505-2E9C-101B-9397-08002B2CF9AE}" pid="3" name="MediaServiceImageTags">
    <vt:lpwstr/>
  </property>
</Properties>
</file>